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403" r:id="rId3"/>
    <p:sldId id="2389" r:id="rId4"/>
    <p:sldId id="5417" r:id="rId5"/>
    <p:sldId id="5418" r:id="rId6"/>
    <p:sldId id="5403" r:id="rId7"/>
    <p:sldId id="5405" r:id="rId8"/>
    <p:sldId id="5406" r:id="rId9"/>
    <p:sldId id="5422" r:id="rId10"/>
    <p:sldId id="5419" r:id="rId11"/>
    <p:sldId id="5420" r:id="rId12"/>
    <p:sldId id="5421" r:id="rId13"/>
    <p:sldId id="5423" r:id="rId14"/>
    <p:sldId id="5424" r:id="rId15"/>
    <p:sldId id="5425" r:id="rId1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924"/>
  </p:normalViewPr>
  <p:slideViewPr>
    <p:cSldViewPr snapToGrid="0">
      <p:cViewPr varScale="1">
        <p:scale>
          <a:sx n="89" d="100"/>
          <a:sy n="89" d="100"/>
        </p:scale>
        <p:origin x="1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njay/EPFL%20Valais%20Wallis%20Dropbox/Sanjay%20Venkatachalam/sustainability_cous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njay/EPFL%20Valais%20Wallis%20Dropbox/Sanjay%20Venkatachalam/sustainability_cous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 MJ/CO2 captured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Sheet1!$G$5:$G$7</c:f>
              <c:strCache>
                <c:ptCount val="3"/>
                <c:pt idx="0">
                  <c:v>TSA</c:v>
                </c:pt>
                <c:pt idx="1">
                  <c:v>TVSA</c:v>
                </c:pt>
                <c:pt idx="2">
                  <c:v>SA-TSA</c:v>
                </c:pt>
              </c:strCache>
            </c:strRef>
          </c:cat>
          <c:val>
            <c:numRef>
              <c:f>Sheet1!$H$5:$H$7</c:f>
              <c:numCache>
                <c:formatCode>General</c:formatCode>
                <c:ptCount val="3"/>
                <c:pt idx="0">
                  <c:v>6.76</c:v>
                </c:pt>
                <c:pt idx="1">
                  <c:v>3.22</c:v>
                </c:pt>
                <c:pt idx="2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E-9A43-88AB-12AACC6E28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79352304"/>
        <c:axId val="1279399136"/>
      </c:barChart>
      <c:catAx>
        <c:axId val="127935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1279399136"/>
        <c:crosses val="autoZero"/>
        <c:auto val="1"/>
        <c:lblAlgn val="ctr"/>
        <c:lblOffset val="100"/>
        <c:noMultiLvlLbl val="0"/>
      </c:catAx>
      <c:valAx>
        <c:axId val="1279399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Energy consumed (MJ/kg CO2 captured)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127935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CO2 emitted/kg CO2 captured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Sheet1!$K$5:$K$7</c:f>
              <c:strCache>
                <c:ptCount val="3"/>
                <c:pt idx="0">
                  <c:v>TSA</c:v>
                </c:pt>
                <c:pt idx="1">
                  <c:v>TVSA</c:v>
                </c:pt>
                <c:pt idx="2">
                  <c:v>SA-TSA</c:v>
                </c:pt>
              </c:strCache>
            </c:strRef>
          </c:cat>
          <c:val>
            <c:numRef>
              <c:f>Sheet1!$L$5:$L$7</c:f>
              <c:numCache>
                <c:formatCode>General</c:formatCode>
                <c:ptCount val="3"/>
                <c:pt idx="0">
                  <c:v>0.22</c:v>
                </c:pt>
                <c:pt idx="1">
                  <c:v>0.11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A-6442-B143-4F97B98C0D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35816240"/>
        <c:axId val="1189011920"/>
      </c:barChart>
      <c:catAx>
        <c:axId val="123581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1189011920"/>
        <c:crosses val="autoZero"/>
        <c:auto val="1"/>
        <c:lblAlgn val="ctr"/>
        <c:lblOffset val="100"/>
        <c:noMultiLvlLbl val="0"/>
      </c:catAx>
      <c:valAx>
        <c:axId val="118901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H"/>
                  <a:t>Emissions (kg CO₂-equivalent)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12358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Sheet1!$O$4</c:f>
              <c:strCache>
                <c:ptCount val="1"/>
                <c:pt idx="0">
                  <c:v>CO2 emitted/kg CO2 captured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Sheet1!$N$5:$N$7</c:f>
              <c:strCache>
                <c:ptCount val="3"/>
                <c:pt idx="0">
                  <c:v>TSA</c:v>
                </c:pt>
                <c:pt idx="1">
                  <c:v>TVSA</c:v>
                </c:pt>
                <c:pt idx="2">
                  <c:v>SA-TSA</c:v>
                </c:pt>
              </c:strCache>
            </c:strRef>
          </c:cat>
          <c:val>
            <c:numRef>
              <c:f>Sheet1!$O$5:$O$7</c:f>
              <c:numCache>
                <c:formatCode>General</c:formatCode>
                <c:ptCount val="3"/>
                <c:pt idx="0">
                  <c:v>0.04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1-6740-A0C9-580211D31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9491967"/>
        <c:axId val="69411151"/>
      </c:barChart>
      <c:catAx>
        <c:axId val="69491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69411151"/>
        <c:crosses val="autoZero"/>
        <c:auto val="1"/>
        <c:lblAlgn val="ctr"/>
        <c:lblOffset val="100"/>
        <c:noMultiLvlLbl val="0"/>
      </c:catAx>
      <c:valAx>
        <c:axId val="694111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Emissions (kg CO2-equivalent)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6949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CO2 emitted/kg CO2 captured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Sheet1!$K$5:$K$7</c:f>
              <c:strCache>
                <c:ptCount val="3"/>
                <c:pt idx="0">
                  <c:v>TSA</c:v>
                </c:pt>
                <c:pt idx="1">
                  <c:v>TVSA</c:v>
                </c:pt>
                <c:pt idx="2">
                  <c:v>SA-TSA</c:v>
                </c:pt>
              </c:strCache>
            </c:strRef>
          </c:cat>
          <c:val>
            <c:numRef>
              <c:f>Sheet1!$L$5:$L$7</c:f>
              <c:numCache>
                <c:formatCode>General</c:formatCode>
                <c:ptCount val="3"/>
                <c:pt idx="0">
                  <c:v>0.22</c:v>
                </c:pt>
                <c:pt idx="1">
                  <c:v>0.11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0-924B-8850-56FA2BE463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35816240"/>
        <c:axId val="1189011920"/>
      </c:barChart>
      <c:catAx>
        <c:axId val="123581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1189011920"/>
        <c:crosses val="autoZero"/>
        <c:auto val="1"/>
        <c:lblAlgn val="ctr"/>
        <c:lblOffset val="100"/>
        <c:noMultiLvlLbl val="0"/>
      </c:catAx>
      <c:valAx>
        <c:axId val="118901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H"/>
                  <a:t>Emissions (kg CO₂-equivalent)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12358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7239-2BE3-9B47-B325-BC38C53A815D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1894D-4A11-5348-84B5-F7640EA936D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899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E5240-0F74-3BED-8B28-62D00CF9A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FA99F-D4E2-D6C4-98E8-AAF5187CB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FBB1D-A9AB-512C-847E-7D51A6680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36B5118-5974-432E-B710-4EDBAFCAD0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A23BC-2D08-C9E5-548F-EDF2E6D162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84167-E846-656D-74F3-07CC09CBF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CE419-7D72-3594-73C7-35CB845E5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1C61D-4133-82D2-A96C-885A4481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118F4-BC54-0B00-73BA-9CFC7CF71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217DC-5369-C13C-0C8F-66917D73E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5FFC4CC-39A6-31C3-2C52-0945B9E162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F1B1B-4DAD-459D-3AE5-74832F8C96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7F379-BF54-86BB-CBD6-A35A94DA6A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DD111-53B8-C97F-76C5-196761BB2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21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Reduce Fossil Fuel Dependency, Preserve and Restore Ecosystems, Adopt Sustainable Agriculture, Enhance Energy Efficiency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1894D-4A11-5348-84B5-F7640EA936D6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871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80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4B88-AB8D-CD2A-D21F-95FC7C2C8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0D22F-4315-A7F4-8BCD-9BA70B804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6EDF2-E6FC-F222-1317-7B2D4FB49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1B7A29F-3F56-1318-601E-1C7187C79D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9EBF-3A38-75A1-2E74-C67427547C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0F6C9-C5C5-1347-950A-2CB607C563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3DC4-B565-DC39-3E67-7E992F038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13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D863B-11E6-FE00-38FB-4BB5B430E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05F86-D7F6-4452-C8B3-984B947FF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BB075-1F3B-A4E2-9DA5-7E301983E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B3A1C14-D00E-15D6-62B8-EFE5D3861C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8E3A9-A411-02FB-39A5-A72AF0C0DB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A58F5-9F3C-2784-80E6-C01961B0F8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4203A-9159-BE0C-2CCE-6462BBD75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3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BCF0C-B8ED-A166-3151-F18A349A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F2B27-0762-6969-DD10-302F3D3A1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0FB13-DC86-049D-334D-638D04719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111A1D1-00D3-C128-10D5-4812F24A09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F083E-0015-5501-BC1D-8A0A8F1F0E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A61B7-524E-7C46-29B4-C0F73D351E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DFC6-5A5C-9347-A1E6-29A7C8327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9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323A-CC7E-1AE4-136D-8E92E4173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ED8CB-9658-6BC3-BE03-044817487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B81B2-7E3D-C14E-6A66-239267858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F4C37BD-4E1C-8066-4D3E-4F5AB5B1F3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3E7DE-4BB7-CD2C-58AC-7A10F6BDBC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7C5B8-CF53-B834-6D8C-FE0EC8243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B55A8-0D91-9E6E-D527-CE9FA732B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0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6B274-68E3-DF5C-FD7B-4A2C180FA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C7980-0CCC-6AD3-2095-385CD337A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66D66-D691-9B2B-BFB8-F3598422C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BDA0410-FC78-23B1-535C-2AC34F6A43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FB93C-125F-B645-2822-23367FA748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DA00E-A1BE-B842-657F-1C4AF670A7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3B4EB-64A7-4A7A-3309-4FACEB3E5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18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CE647-D030-5EDC-D93B-30C0D1D9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B314C-065C-FCA4-4E78-E99423EDE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D44F3-B776-E268-5C21-11B581F63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C9AA955-C107-48AF-F2A9-FB41279179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EPFL Dialog 2019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6131A-5E79-96F3-CB3E-C89C4D2111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N°8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2E91E-ED4C-F43C-0468-CDEDB8CED7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Wendy Queen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CD26A-5B9B-EC7B-9A4F-A009BC784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3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340E-FB54-F7F4-ED0D-00128FE0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36656-91D5-2CEE-88F6-ACB8C132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A51A-CD5D-0812-0717-398389D6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D65E5-9227-5055-0761-9E551FF0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AA00-E365-3A0B-A655-FEDC75C7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66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8393-4FB7-1BDD-ACB4-34956A20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D0F7D-0861-0AB4-5D61-9524AEBD5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9EAB7-9BA5-2393-051E-C8A8406C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87F73-DC8F-E783-2E7C-12E9ADCE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9AC1-1689-5112-539B-D268C4A2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05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C4F58-DEC7-288C-2111-0026C49D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181BE-8934-2124-6348-A78955F7B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EE0C-870B-B10E-343F-8E3241AB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FFC1-1C71-2BB6-5C27-909A1DEB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DDAF2-536D-6786-08A5-9062E4C8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259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1" y="6105691"/>
            <a:ext cx="748724" cy="4898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119573" y="6121903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805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FCAF-367E-DFBC-B43C-8D8A0312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E47D-5FE5-B592-CFAF-981C684B2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DECD1-19F0-E7C2-C16E-B9E019B9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45DA9-200E-1BC8-EA3D-17BB875E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50E9-E035-0F85-B935-5F76810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505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B874-B481-4F11-9655-B9A2896B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718AF-3B2E-EAFC-7311-6D1A6B37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1DC7-77A1-6F0F-69ED-257506D5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C181-DE19-D68D-A937-F34D154B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07D2-7B27-61B2-1443-E178DE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451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44FD-1CAF-F2C9-49CD-881A0927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BB78D-4744-EE89-DE65-E4D29EFF5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06862-8D64-4BCF-3E10-296792A50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168FC-68EC-97B4-4CBC-C38E63E2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12F61-6F0A-0B19-AE90-6B762867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1D71A-778C-541A-9F29-E32D3D6D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111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C025-F06B-31E2-A8C6-9505C1C5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2973F-5E1F-2F92-DA91-48C64996A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56270-E43B-40F3-DCD4-CC3562D8C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A7012-FC68-FC5F-76C3-49A4DC02F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98C3B-C7E5-F9F6-08CE-63FAC4787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6CBA8-8C2D-466F-2346-29A46187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47FAB-185B-CDED-83EB-C21BD2BD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33A37-DF27-D82A-FD7C-EAE5C2F4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196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1990-1C03-ED32-A941-14A3C3D2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58D50-98C6-C023-7D44-AAB3B398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677D2-8D6C-4627-9C8F-548E8CC7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C56C6-46E8-E38F-DCA7-F6958016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93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6677C-E20E-62D6-7DCA-0DFC7183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CB8C9-1B20-B017-286C-8B119F3C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A2C18-46CA-05F8-48F5-3344A94E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769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4355-0B8C-B3B0-7524-63980BF9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E1F0A-A631-BCD7-27A5-361EF016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9F210-1399-11BF-4018-18B2DC695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F3C-3127-BF0F-CC11-13648FC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92F84-A859-D762-612B-B4BA6EA7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C9B67-9677-AFDD-E6CD-0FEC5ADD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4979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5C17-7529-44D8-520D-3259F1B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EB5A4-953D-A8CC-0CD1-D31517600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620F7-E226-D521-4D3E-A50B4774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330B5-E909-8A7B-81B3-5B443913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B446E-F34A-9F72-84B8-9E6B9986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B4F6A-5AD9-8081-C88F-EBA71A5D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4506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34355-146E-A757-D3B2-EC8136E7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E7447-D768-5DC7-6A59-AA66205F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06166-A305-1685-7898-14C2CDD16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5293-6744-6846-82BB-26F4CFC6CC46}" type="datetimeFigureOut">
              <a:rPr lang="en-CH" smtClean="0"/>
              <a:t>12.12.24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851B-4B70-40CA-711B-10DDF355D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AAE3-C4F5-1334-2A08-405EA3CF7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F0A7-6785-9A42-A3CC-BB0BBD7F3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987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BB80014B-CCB6-3B41-9514-676501DF5A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>
          <a:xfrm>
            <a:off x="1602360" y="325120"/>
            <a:ext cx="10589640" cy="6858001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9553" y="1187531"/>
            <a:ext cx="5672447" cy="3177116"/>
          </a:xfrm>
        </p:spPr>
        <p:txBody>
          <a:bodyPr>
            <a:noAutofit/>
          </a:bodyPr>
          <a:lstStyle/>
          <a:p>
            <a:br>
              <a:rPr lang="fr-FR" sz="3733" b="1" dirty="0">
                <a:latin typeface="Arial"/>
                <a:ea typeface="Roboto Black"/>
                <a:cs typeface="Arial"/>
              </a:rPr>
            </a:br>
            <a:r>
              <a:rPr lang="fr-FR" sz="3733" b="1" dirty="0" err="1">
                <a:latin typeface="Arial"/>
                <a:ea typeface="Roboto Black"/>
                <a:cs typeface="Arial"/>
              </a:rPr>
              <a:t>Exploring</a:t>
            </a:r>
            <a:r>
              <a:rPr lang="fr-FR" sz="3733" b="1" dirty="0">
                <a:latin typeface="Arial"/>
                <a:ea typeface="Roboto Black"/>
                <a:cs typeface="Arial"/>
              </a:rPr>
              <a:t> </a:t>
            </a:r>
            <a:r>
              <a:rPr lang="fr-FR" sz="3733" b="1" dirty="0" err="1">
                <a:latin typeface="Arial"/>
                <a:ea typeface="Roboto Black"/>
                <a:cs typeface="Arial"/>
              </a:rPr>
              <a:t>sustainability</a:t>
            </a:r>
            <a:r>
              <a:rPr lang="fr-FR" sz="3733" b="1" dirty="0">
                <a:latin typeface="Arial"/>
                <a:ea typeface="Roboto Black"/>
                <a:cs typeface="Arial"/>
              </a:rPr>
              <a:t> in </a:t>
            </a:r>
            <a:r>
              <a:rPr lang="fr-FR" sz="3733" b="1" dirty="0" err="1">
                <a:latin typeface="Arial"/>
                <a:ea typeface="Roboto Black"/>
                <a:cs typeface="Arial"/>
              </a:rPr>
              <a:t>carbon</a:t>
            </a:r>
            <a:r>
              <a:rPr lang="fr-FR" sz="3733" b="1" dirty="0">
                <a:latin typeface="Arial"/>
                <a:ea typeface="Roboto Black"/>
                <a:cs typeface="Arial"/>
              </a:rPr>
              <a:t> capture: </a:t>
            </a:r>
            <a:r>
              <a:rPr lang="fr-FR" sz="3733" b="1" dirty="0" err="1">
                <a:latin typeface="Arial"/>
                <a:ea typeface="Roboto Black"/>
                <a:cs typeface="Arial"/>
              </a:rPr>
              <a:t>optimizing</a:t>
            </a:r>
            <a:r>
              <a:rPr lang="fr-FR" sz="3733" b="1" dirty="0">
                <a:latin typeface="Arial"/>
                <a:ea typeface="Roboto Black"/>
                <a:cs typeface="Arial"/>
              </a:rPr>
              <a:t> </a:t>
            </a:r>
            <a:r>
              <a:rPr lang="fr-FR" sz="3733" b="1" dirty="0" err="1">
                <a:latin typeface="Arial"/>
                <a:ea typeface="Roboto Black"/>
                <a:cs typeface="Arial"/>
              </a:rPr>
              <a:t>material</a:t>
            </a:r>
            <a:r>
              <a:rPr lang="fr-FR" sz="3733" b="1" dirty="0">
                <a:latin typeface="Arial"/>
                <a:ea typeface="Roboto Black"/>
                <a:cs typeface="Arial"/>
              </a:rPr>
              <a:t> </a:t>
            </a:r>
            <a:r>
              <a:rPr lang="fr-FR" sz="3733" b="1" dirty="0" err="1">
                <a:latin typeface="Arial"/>
                <a:ea typeface="Roboto Black"/>
                <a:cs typeface="Arial"/>
              </a:rPr>
              <a:t>synthesis</a:t>
            </a:r>
            <a:r>
              <a:rPr lang="fr-FR" sz="3733" b="1" dirty="0">
                <a:latin typeface="Arial"/>
                <a:ea typeface="Roboto Black"/>
                <a:cs typeface="Arial"/>
              </a:rPr>
              <a:t> and process </a:t>
            </a:r>
            <a:r>
              <a:rPr lang="fr-FR" sz="3733" b="1" dirty="0" err="1">
                <a:latin typeface="Arial"/>
                <a:ea typeface="Roboto Black"/>
                <a:cs typeface="Arial"/>
              </a:rPr>
              <a:t>efficiency</a:t>
            </a:r>
            <a:br>
              <a:rPr lang="fr-FR" sz="3733" b="1" dirty="0">
                <a:latin typeface="Arial"/>
                <a:ea typeface="Roboto Black"/>
                <a:cs typeface="Arial"/>
              </a:rPr>
            </a:br>
            <a:endParaRPr lang="fr-FR" sz="3733" b="1" dirty="0">
              <a:latin typeface="Arial"/>
              <a:ea typeface="Roboto Black"/>
              <a:cs typeface="Arial"/>
            </a:endParaRP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214" y="4364648"/>
            <a:ext cx="3073019" cy="2493352"/>
          </a:xfrm>
        </p:spPr>
        <p:txBody>
          <a:bodyPr vert="horz" lIns="120000" tIns="45720" rIns="91440" bIns="45720" rtlCol="0" anchor="ctr" anchorCtr="0">
            <a:no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Sanjay Venkatachalam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Sustainability 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136F9-46E8-D911-0558-0415E14A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228BF0B3-0443-0659-92C6-9FA23411BAA0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ACD96F0B-7ADD-136F-8D14-D3C1E4140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6BE4FFB4-DB46-D0E4-5712-0C3F852DAF34}"/>
              </a:ext>
            </a:extLst>
          </p:cNvPr>
          <p:cNvSpPr txBox="1">
            <a:spLocks/>
          </p:cNvSpPr>
          <p:nvPr/>
        </p:nvSpPr>
        <p:spPr>
          <a:xfrm>
            <a:off x="73186" y="231917"/>
            <a:ext cx="10256412" cy="846117"/>
          </a:xfrm>
          <a:prstGeom prst="rect">
            <a:avLst/>
          </a:prstGeom>
        </p:spPr>
        <p:txBody>
          <a:bodyPr vert="horz" lIns="240000" tIns="0" rIns="96000" bIns="624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24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Shifting</a:t>
            </a:r>
            <a:r>
              <a:rPr lang="fr-FR" sz="24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to </a:t>
            </a:r>
            <a:r>
              <a:rPr lang="fr-FR" sz="24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renewable</a:t>
            </a:r>
            <a:r>
              <a:rPr lang="fr-FR" sz="24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sz="24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energy</a:t>
            </a:r>
            <a:r>
              <a:rPr lang="fr-FR" sz="24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sources </a:t>
            </a:r>
            <a:r>
              <a:rPr lang="fr-FR" sz="24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with</a:t>
            </a:r>
            <a:r>
              <a:rPr lang="fr-FR" sz="24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the </a:t>
            </a:r>
            <a:r>
              <a:rPr lang="fr-FR" sz="24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projected</a:t>
            </a:r>
            <a:r>
              <a:rPr lang="fr-FR" sz="24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2030 </a:t>
            </a:r>
            <a:r>
              <a:rPr lang="fr-FR" sz="24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electricity</a:t>
            </a:r>
            <a:r>
              <a:rPr lang="fr-FR" sz="24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mix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C7D9AF-0F93-6F27-D24A-F440F54E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50F-D95C-4243-B9A4-D9102707DDB3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t>10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EF864EC2-0190-5289-006A-B18409CDE8C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88088" y="4643764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477F1-A7DB-0020-D5AC-48509021A6BB}"/>
              </a:ext>
            </a:extLst>
          </p:cNvPr>
          <p:cNvSpPr txBox="1"/>
          <p:nvPr/>
        </p:nvSpPr>
        <p:spPr>
          <a:xfrm>
            <a:off x="382438" y="812628"/>
            <a:ext cx="4818954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CH" sz="1800" dirty="0">
                <a:solidFill>
                  <a:srgbClr val="002060"/>
                </a:solidFill>
                <a:latin typeface="Arial"/>
                <a:ea typeface="Arial" panose="020B0604020202020204" pitchFamily="34" charset="0"/>
                <a:cs typeface="Arial"/>
              </a:rPr>
              <a:t>2017 electricity mix of Switzerland (mix of hydro, natural gas, nuclear, wood chips, biogas, imported)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7E033-D515-B2E3-8E2E-E1811F73C2D7}"/>
              </a:ext>
            </a:extLst>
          </p:cNvPr>
          <p:cNvSpPr txBox="1"/>
          <p:nvPr/>
        </p:nvSpPr>
        <p:spPr>
          <a:xfrm>
            <a:off x="6361526" y="2195320"/>
            <a:ext cx="4992274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B050"/>
                </a:solidFill>
                <a:latin typeface="Arial"/>
                <a:ea typeface="Arial" panose="020B0604020202020204" pitchFamily="34" charset="0"/>
                <a:cs typeface="Arial"/>
              </a:rPr>
              <a:t>P</a:t>
            </a:r>
            <a:r>
              <a:rPr lang="en-CH" sz="1800" dirty="0">
                <a:solidFill>
                  <a:srgbClr val="00B050"/>
                </a:solidFill>
                <a:latin typeface="Arial"/>
                <a:ea typeface="Arial" panose="020B0604020202020204" pitchFamily="34" charset="0"/>
                <a:cs typeface="Arial"/>
              </a:rPr>
              <a:t>rojected 2030 electricity mix (mix of hydro, wind, biogas, imported)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D84661D-202A-FBC7-7E9D-48AE87D13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126887"/>
              </p:ext>
            </p:extLst>
          </p:nvPr>
        </p:nvGraphicFramePr>
        <p:xfrm>
          <a:off x="6238482" y="3077610"/>
          <a:ext cx="4744236" cy="311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C6A308-6A0A-1791-173C-1B0FC98A8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336984"/>
              </p:ext>
            </p:extLst>
          </p:nvPr>
        </p:nvGraphicFramePr>
        <p:xfrm>
          <a:off x="640832" y="3222004"/>
          <a:ext cx="5072051" cy="282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35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3BACA-69EB-003E-931B-D315D818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639B2BEE-C69C-D8C7-6308-1F19A400EADA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80D99D90-FC66-A10A-29C2-53A3B8DAB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3919C25A-BEB4-E73B-DCE1-EB7BBEB6ACAE}"/>
              </a:ext>
            </a:extLst>
          </p:cNvPr>
          <p:cNvSpPr txBox="1">
            <a:spLocks/>
          </p:cNvSpPr>
          <p:nvPr/>
        </p:nvSpPr>
        <p:spPr>
          <a:xfrm>
            <a:off x="683682" y="184829"/>
            <a:ext cx="8780985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What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would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be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the future goals?</a:t>
            </a:r>
          </a:p>
          <a:p>
            <a:endParaRPr lang="fr-FR" sz="3600" dirty="0">
              <a:solidFill>
                <a:srgbClr val="48773D"/>
              </a:solidFill>
              <a:latin typeface="Franklin Gothic Medium" panose="020B0603020102020204" pitchFamily="34" charset="0"/>
              <a:ea typeface="Roboto Black"/>
              <a:cs typeface="Arial"/>
            </a:endParaRPr>
          </a:p>
          <a:p>
            <a:endParaRPr lang="fr-FR" sz="3600" dirty="0">
              <a:solidFill>
                <a:srgbClr val="48773D"/>
              </a:solidFill>
              <a:latin typeface="Franklin Gothic Medium" panose="020B0603020102020204" pitchFamily="34" charset="0"/>
              <a:ea typeface="Roboto Black"/>
              <a:cs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708E6B-7AE7-3556-8CE6-83B53125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50F-D95C-4243-B9A4-D9102707DDB3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D4F0A687-9362-47DD-1677-5041F633357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88088" y="4643764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22E83-EBB0-5AE5-96CA-4A037120ADAB}"/>
              </a:ext>
            </a:extLst>
          </p:cNvPr>
          <p:cNvSpPr txBox="1"/>
          <p:nvPr/>
        </p:nvSpPr>
        <p:spPr>
          <a:xfrm>
            <a:off x="937112" y="1245834"/>
            <a:ext cx="10416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Exploring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other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levers in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reducing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emissions</a:t>
            </a:r>
            <a:endParaRPr lang="fr-FR" sz="1800" dirty="0">
              <a:latin typeface="Arial" panose="020B0604020202020204" pitchFamily="34" charset="0"/>
              <a:ea typeface="Roboto Black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ea typeface="Roboto Black"/>
              <a:cs typeface="Arial" panose="020B0604020202020204" pitchFamily="34" charset="0"/>
            </a:endParaRPr>
          </a:p>
          <a:p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Understanding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the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emissions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as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each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optimization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is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carried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out in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terms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of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both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material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synthesis</a:t>
            </a:r>
            <a:r>
              <a:rPr lang="fr-FR" sz="1800" dirty="0"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 and process</a:t>
            </a:r>
          </a:p>
        </p:txBody>
      </p:sp>
    </p:spTree>
    <p:extLst>
      <p:ext uri="{BB962C8B-B14F-4D97-AF65-F5344CB8AC3E}">
        <p14:creationId xmlns:p14="http://schemas.microsoft.com/office/powerpoint/2010/main" val="10112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530F-B9A2-CADC-B395-A6677390D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B069043C-80F7-03F4-6408-103617C1CF22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E47775AD-593B-DCB3-03EC-B2F7DD6CD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B2064ED7-EDF0-3D1A-884E-35AA024D763E}"/>
              </a:ext>
            </a:extLst>
          </p:cNvPr>
          <p:cNvSpPr txBox="1">
            <a:spLocks/>
          </p:cNvSpPr>
          <p:nvPr/>
        </p:nvSpPr>
        <p:spPr>
          <a:xfrm>
            <a:off x="2144348" y="2713831"/>
            <a:ext cx="8780985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Thank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you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for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your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kind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attention</a:t>
            </a:r>
          </a:p>
          <a:p>
            <a:endParaRPr lang="fr-FR" sz="3600" dirty="0">
              <a:solidFill>
                <a:srgbClr val="48773D"/>
              </a:solidFill>
              <a:latin typeface="Franklin Gothic Medium" panose="020B0603020102020204" pitchFamily="34" charset="0"/>
              <a:ea typeface="Roboto Black"/>
              <a:cs typeface="Arial"/>
            </a:endParaRPr>
          </a:p>
          <a:p>
            <a:endParaRPr lang="fr-FR" sz="3600" dirty="0">
              <a:solidFill>
                <a:srgbClr val="48773D"/>
              </a:solidFill>
              <a:latin typeface="Franklin Gothic Medium" panose="020B0603020102020204" pitchFamily="34" charset="0"/>
              <a:ea typeface="Roboto Black"/>
              <a:cs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277C71-1D92-4B7C-690E-525962FB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50F-D95C-4243-B9A4-D9102707DDB3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t>12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4C464203-E21B-BAE9-341A-388C6EBF09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88088" y="4643764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28823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7541-F501-8C5D-AC22-02D9335D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Backup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CEC51-EB50-7308-B355-3628B9CF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6" y="1785691"/>
            <a:ext cx="6455788" cy="3593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BFBED-87D1-88A6-3739-1D848561F6E9}"/>
              </a:ext>
            </a:extLst>
          </p:cNvPr>
          <p:cNvSpPr txBox="1"/>
          <p:nvPr/>
        </p:nvSpPr>
        <p:spPr>
          <a:xfrm>
            <a:off x="375920" y="5474525"/>
            <a:ext cx="930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Europen</a:t>
            </a:r>
            <a:r>
              <a:rPr lang="en-GB" sz="1200" dirty="0"/>
              <a:t> interconnected grid</a:t>
            </a:r>
          </a:p>
          <a:p>
            <a:r>
              <a:rPr lang="en-GB" sz="1200" dirty="0"/>
              <a:t>European Network of Transmission System Operators for Electricity (ENTSO-E).</a:t>
            </a:r>
          </a:p>
        </p:txBody>
      </p:sp>
    </p:spTree>
    <p:extLst>
      <p:ext uri="{BB962C8B-B14F-4D97-AF65-F5344CB8AC3E}">
        <p14:creationId xmlns:p14="http://schemas.microsoft.com/office/powerpoint/2010/main" val="246346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4B0F5-CF23-7A52-D6EA-79190F24D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6" y="1610994"/>
            <a:ext cx="5679100" cy="354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D4219-1FDF-5F6E-75EA-AF6F50D55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76" y="1706880"/>
            <a:ext cx="5552526" cy="3265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10B10-2DA7-8B05-9E45-6876121003AE}"/>
              </a:ext>
            </a:extLst>
          </p:cNvPr>
          <p:cNvSpPr txBox="1"/>
          <p:nvPr/>
        </p:nvSpPr>
        <p:spPr>
          <a:xfrm>
            <a:off x="2712720" y="985520"/>
            <a:ext cx="263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>
                <a:solidFill>
                  <a:srgbClr val="FF0000"/>
                </a:solidFill>
              </a:rPr>
              <a:t>TSA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637D1-FB5F-C154-47BD-6C58726436C8}"/>
              </a:ext>
            </a:extLst>
          </p:cNvPr>
          <p:cNvSpPr txBox="1"/>
          <p:nvPr/>
        </p:nvSpPr>
        <p:spPr>
          <a:xfrm>
            <a:off x="8163560" y="985520"/>
            <a:ext cx="263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>
                <a:solidFill>
                  <a:srgbClr val="FF0000"/>
                </a:solidFill>
              </a:rPr>
              <a:t>TVSA</a:t>
            </a:r>
          </a:p>
        </p:txBody>
      </p:sp>
    </p:spTree>
    <p:extLst>
      <p:ext uri="{BB962C8B-B14F-4D97-AF65-F5344CB8AC3E}">
        <p14:creationId xmlns:p14="http://schemas.microsoft.com/office/powerpoint/2010/main" val="280679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C1ED02-ACA0-A9A8-BF89-DF56BDDA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60" y="1559803"/>
            <a:ext cx="5598795" cy="3508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C5BD9-4F50-807D-FF97-847EAA83CF53}"/>
              </a:ext>
            </a:extLst>
          </p:cNvPr>
          <p:cNvSpPr txBox="1"/>
          <p:nvPr/>
        </p:nvSpPr>
        <p:spPr>
          <a:xfrm>
            <a:off x="4536440" y="985520"/>
            <a:ext cx="263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>
                <a:solidFill>
                  <a:srgbClr val="FF0000"/>
                </a:solidFill>
              </a:rPr>
              <a:t>SA- TSA</a:t>
            </a:r>
          </a:p>
        </p:txBody>
      </p:sp>
    </p:spTree>
    <p:extLst>
      <p:ext uri="{BB962C8B-B14F-4D97-AF65-F5344CB8AC3E}">
        <p14:creationId xmlns:p14="http://schemas.microsoft.com/office/powerpoint/2010/main" val="359847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890EC091-826D-744B-849B-1696421A74EC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10954237-BFDA-3B41-8464-1BE2234B8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315F5AE6-23D9-854B-B6C6-99602A20D7A4}"/>
              </a:ext>
            </a:extLst>
          </p:cNvPr>
          <p:cNvSpPr txBox="1">
            <a:spLocks/>
          </p:cNvSpPr>
          <p:nvPr/>
        </p:nvSpPr>
        <p:spPr>
          <a:xfrm>
            <a:off x="50858" y="218768"/>
            <a:ext cx="8094095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4267" dirty="0" err="1">
                <a:solidFill>
                  <a:srgbClr val="48773D"/>
                </a:solidFill>
              </a:rPr>
              <a:t>Historical</a:t>
            </a:r>
            <a:r>
              <a:rPr lang="fr-FR" sz="4267" dirty="0">
                <a:solidFill>
                  <a:srgbClr val="48773D"/>
                </a:solidFill>
              </a:rPr>
              <a:t> CO</a:t>
            </a:r>
            <a:r>
              <a:rPr lang="fr-FR" sz="4267" baseline="-25000" dirty="0">
                <a:solidFill>
                  <a:srgbClr val="48773D"/>
                </a:solidFill>
              </a:rPr>
              <a:t>2</a:t>
            </a:r>
            <a:r>
              <a:rPr lang="fr-FR" sz="4267" dirty="0">
                <a:solidFill>
                  <a:srgbClr val="48773D"/>
                </a:solidFill>
              </a:rPr>
              <a:t> </a:t>
            </a:r>
            <a:r>
              <a:rPr lang="fr-FR" sz="4267" dirty="0" err="1">
                <a:solidFill>
                  <a:srgbClr val="48773D"/>
                </a:solidFill>
              </a:rPr>
              <a:t>emissions</a:t>
            </a:r>
            <a:endParaRPr lang="fr-FR" sz="4267" dirty="0">
              <a:solidFill>
                <a:srgbClr val="48773D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C87F7B-0ACB-364E-933F-F72F9B45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50F-D95C-4243-B9A4-D9102707DDB3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10EF4-B498-7845-B10A-D1B3A938033A}"/>
              </a:ext>
            </a:extLst>
          </p:cNvPr>
          <p:cNvSpPr txBox="1"/>
          <p:nvPr/>
        </p:nvSpPr>
        <p:spPr>
          <a:xfrm>
            <a:off x="805366" y="6508884"/>
            <a:ext cx="10581269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67" dirty="0">
                <a:solidFill>
                  <a:srgbClr val="212529"/>
                </a:solidFill>
                <a:latin typeface="ipccsans"/>
              </a:rPr>
              <a:t>IPCC, 2022: </a:t>
            </a:r>
            <a:r>
              <a:rPr lang="en-GB" sz="1467" i="1" dirty="0">
                <a:solidFill>
                  <a:srgbClr val="212529"/>
                </a:solidFill>
                <a:latin typeface="ipccsans"/>
              </a:rPr>
              <a:t>Climate Change 2022: Impacts, Adaptation, and Vulnerability. </a:t>
            </a:r>
            <a:r>
              <a:rPr lang="en-GB" sz="1467" dirty="0">
                <a:solidFill>
                  <a:srgbClr val="212529"/>
                </a:solidFill>
                <a:latin typeface="ipccsans"/>
              </a:rPr>
              <a:t> Cambridge University </a:t>
            </a:r>
            <a:r>
              <a:rPr lang="en-GB" sz="146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1467" dirty="0">
                <a:solidFill>
                  <a:srgbClr val="212529"/>
                </a:solidFill>
                <a:latin typeface="ipccsans"/>
              </a:rPr>
              <a:t>. </a:t>
            </a:r>
            <a:endParaRPr lang="en-US" sz="1467" dirty="0"/>
          </a:p>
        </p:txBody>
      </p:sp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4A3CBE07-0A9F-7244-98A4-F5B60BC2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221" y="1333277"/>
            <a:ext cx="5134281" cy="3850712"/>
          </a:xfrm>
          <a:prstGeom prst="rect">
            <a:avLst/>
          </a:prstGeom>
        </p:spPr>
      </p:pic>
      <p:pic>
        <p:nvPicPr>
          <p:cNvPr id="13" name="Picture 2" descr="data graph">
            <a:extLst>
              <a:ext uri="{FF2B5EF4-FFF2-40B4-BE49-F238E27FC236}">
                <a16:creationId xmlns:a16="http://schemas.microsoft.com/office/drawing/2014/main" id="{0090AC3F-969A-BE4E-B323-A0EE9F74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3" y="1738894"/>
            <a:ext cx="5167317" cy="35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E373DD-879A-794E-B30C-E18F936C0B2B}"/>
              </a:ext>
            </a:extLst>
          </p:cNvPr>
          <p:cNvSpPr txBox="1"/>
          <p:nvPr/>
        </p:nvSpPr>
        <p:spPr>
          <a:xfrm>
            <a:off x="2448319" y="5510076"/>
            <a:ext cx="2921891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67" dirty="0" err="1">
                <a:solidFill>
                  <a:srgbClr val="2B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climate.nasa.org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6BA1D-1318-8C4F-9E85-9A04EC8C1649}"/>
              </a:ext>
            </a:extLst>
          </p:cNvPr>
          <p:cNvSpPr txBox="1"/>
          <p:nvPr/>
        </p:nvSpPr>
        <p:spPr>
          <a:xfrm>
            <a:off x="6612028" y="5445206"/>
            <a:ext cx="4705941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67" dirty="0">
                <a:solidFill>
                  <a:srgbClr val="2B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Oceanic and Atmospheric Administration, </a:t>
            </a:r>
            <a:r>
              <a:rPr lang="en-GB" sz="1467" dirty="0" err="1">
                <a:solidFill>
                  <a:srgbClr val="2B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noaa.org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4">
            <a:extLst>
              <a:ext uri="{FF2B5EF4-FFF2-40B4-BE49-F238E27FC236}">
                <a16:creationId xmlns:a16="http://schemas.microsoft.com/office/drawing/2014/main" id="{0AC51D95-AE08-4698-3E89-5C74E4F10E1E}"/>
              </a:ext>
            </a:extLst>
          </p:cNvPr>
          <p:cNvSpPr txBox="1">
            <a:spLocks/>
          </p:cNvSpPr>
          <p:nvPr/>
        </p:nvSpPr>
        <p:spPr>
          <a:xfrm rot="16200000">
            <a:off x="-1459688" y="4670178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093B9-6945-18DA-BE64-A87F34923DC9}"/>
              </a:ext>
            </a:extLst>
          </p:cNvPr>
          <p:cNvSpPr txBox="1"/>
          <p:nvPr/>
        </p:nvSpPr>
        <p:spPr>
          <a:xfrm>
            <a:off x="7030325" y="963945"/>
            <a:ext cx="298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CH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 Dec’24 : 425.10 ppm</a:t>
            </a:r>
          </a:p>
        </p:txBody>
      </p:sp>
    </p:spTree>
    <p:extLst>
      <p:ext uri="{BB962C8B-B14F-4D97-AF65-F5344CB8AC3E}">
        <p14:creationId xmlns:p14="http://schemas.microsoft.com/office/powerpoint/2010/main" val="27966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890EC091-826D-744B-849B-1696421A74EC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10954237-BFDA-3B41-8464-1BE2234B8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315F5AE6-23D9-854B-B6C6-99602A20D7A4}"/>
              </a:ext>
            </a:extLst>
          </p:cNvPr>
          <p:cNvSpPr txBox="1">
            <a:spLocks/>
          </p:cNvSpPr>
          <p:nvPr/>
        </p:nvSpPr>
        <p:spPr>
          <a:xfrm>
            <a:off x="163478" y="195727"/>
            <a:ext cx="8094095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4267" dirty="0">
                <a:solidFill>
                  <a:srgbClr val="48773D"/>
                </a:solidFill>
              </a:rPr>
              <a:t>CO</a:t>
            </a:r>
            <a:r>
              <a:rPr lang="fr-FR" sz="4267" baseline="-25000" dirty="0">
                <a:solidFill>
                  <a:srgbClr val="48773D"/>
                </a:solidFill>
              </a:rPr>
              <a:t>2</a:t>
            </a:r>
            <a:r>
              <a:rPr lang="fr-FR" sz="4267" dirty="0">
                <a:solidFill>
                  <a:srgbClr val="48773D"/>
                </a:solidFill>
              </a:rPr>
              <a:t> </a:t>
            </a:r>
            <a:r>
              <a:rPr lang="fr-FR" sz="4267" dirty="0" err="1">
                <a:solidFill>
                  <a:srgbClr val="48773D"/>
                </a:solidFill>
              </a:rPr>
              <a:t>emissions</a:t>
            </a:r>
            <a:r>
              <a:rPr lang="fr-FR" sz="4267" dirty="0">
                <a:solidFill>
                  <a:srgbClr val="48773D"/>
                </a:solidFill>
              </a:rPr>
              <a:t> </a:t>
            </a:r>
            <a:r>
              <a:rPr lang="fr-FR" sz="4267" dirty="0" err="1">
                <a:solidFill>
                  <a:srgbClr val="48773D"/>
                </a:solidFill>
              </a:rPr>
              <a:t>from</a:t>
            </a:r>
            <a:r>
              <a:rPr lang="fr-FR" sz="4267" dirty="0">
                <a:solidFill>
                  <a:srgbClr val="48773D"/>
                </a:solidFill>
              </a:rPr>
              <a:t> industries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C87F7B-0ACB-364E-933F-F72F9B45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50F-D95C-4243-B9A4-D9102707DDB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10EF4-B498-7845-B10A-D1B3A938033A}"/>
              </a:ext>
            </a:extLst>
          </p:cNvPr>
          <p:cNvSpPr txBox="1"/>
          <p:nvPr/>
        </p:nvSpPr>
        <p:spPr>
          <a:xfrm>
            <a:off x="805366" y="6314129"/>
            <a:ext cx="10581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IPCC, 2022: Climate Change 2022: Impacts, Adaptation, and Vulnerability.  Cambridge University Press. doi:10.1017/9781009325844.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Our world in data – emissions by sector, https://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ourworldindata.org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/ghg-emissions-by-sector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EB15EE60-ED82-1B5A-4306-CFD98A6CCD9D}"/>
              </a:ext>
            </a:extLst>
          </p:cNvPr>
          <p:cNvSpPr txBox="1">
            <a:spLocks/>
          </p:cNvSpPr>
          <p:nvPr/>
        </p:nvSpPr>
        <p:spPr>
          <a:xfrm rot="16200000">
            <a:off x="-1475439" y="473171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5399E-EE48-2A8C-C21E-2AD939AA05A5}"/>
              </a:ext>
            </a:extLst>
          </p:cNvPr>
          <p:cNvSpPr txBox="1"/>
          <p:nvPr/>
        </p:nvSpPr>
        <p:spPr>
          <a:xfrm>
            <a:off x="805366" y="1141641"/>
            <a:ext cx="6226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37.4 GtCO</a:t>
            </a:r>
            <a:r>
              <a:rPr lang="en-GB" sz="1600" b="0" i="0" baseline="-2500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emissions as of 2024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24% of the total emissions: comes from industries</a:t>
            </a:r>
            <a:endParaRPr lang="en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1BA67-5D1F-0C27-B053-CE2167A31070}"/>
              </a:ext>
            </a:extLst>
          </p:cNvPr>
          <p:cNvSpPr txBox="1"/>
          <p:nvPr/>
        </p:nvSpPr>
        <p:spPr>
          <a:xfrm>
            <a:off x="346318" y="5271841"/>
            <a:ext cx="1016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 CO</a:t>
            </a:r>
            <a:r>
              <a:rPr lang="en-GB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exhaust of these industries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17C734-774E-6C28-F6F8-4E8048DF7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b="1540"/>
          <a:stretch/>
        </p:blipFill>
        <p:spPr bwMode="auto">
          <a:xfrm>
            <a:off x="551757" y="1970487"/>
            <a:ext cx="5555529" cy="29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EF1200-178A-B4E5-B133-2D5A7226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87" y="2780085"/>
            <a:ext cx="5340189" cy="22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890EC091-826D-744B-849B-1696421A74EC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10954237-BFDA-3B41-8464-1BE2234B8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315F5AE6-23D9-854B-B6C6-99602A20D7A4}"/>
              </a:ext>
            </a:extLst>
          </p:cNvPr>
          <p:cNvSpPr txBox="1">
            <a:spLocks/>
          </p:cNvSpPr>
          <p:nvPr/>
        </p:nvSpPr>
        <p:spPr>
          <a:xfrm>
            <a:off x="216227" y="307482"/>
            <a:ext cx="9663372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3600" dirty="0" err="1">
                <a:solidFill>
                  <a:srgbClr val="48773D"/>
                </a:solidFill>
              </a:rPr>
              <a:t>My</a:t>
            </a:r>
            <a:r>
              <a:rPr lang="fr-FR" sz="3600" dirty="0">
                <a:solidFill>
                  <a:srgbClr val="48773D"/>
                </a:solidFill>
              </a:rPr>
              <a:t> PhD </a:t>
            </a:r>
            <a:r>
              <a:rPr lang="fr-FR" sz="3600" dirty="0" err="1">
                <a:solidFill>
                  <a:srgbClr val="48773D"/>
                </a:solidFill>
              </a:rPr>
              <a:t>research</a:t>
            </a:r>
            <a:r>
              <a:rPr lang="fr-FR" sz="3600" dirty="0">
                <a:solidFill>
                  <a:srgbClr val="48773D"/>
                </a:solidFill>
              </a:rPr>
              <a:t> and </a:t>
            </a:r>
            <a:r>
              <a:rPr lang="fr-FR" sz="3600" dirty="0" err="1">
                <a:solidFill>
                  <a:srgbClr val="48773D"/>
                </a:solidFill>
              </a:rPr>
              <a:t>overview</a:t>
            </a:r>
            <a:r>
              <a:rPr lang="fr-FR" sz="3600" dirty="0">
                <a:solidFill>
                  <a:srgbClr val="48773D"/>
                </a:solidFill>
              </a:rPr>
              <a:t> of CO</a:t>
            </a:r>
            <a:r>
              <a:rPr lang="fr-FR" sz="3600" baseline="-25000" dirty="0">
                <a:solidFill>
                  <a:srgbClr val="48773D"/>
                </a:solidFill>
              </a:rPr>
              <a:t>2 </a:t>
            </a:r>
            <a:r>
              <a:rPr lang="fr-FR" sz="3600" dirty="0">
                <a:solidFill>
                  <a:srgbClr val="48773D"/>
                </a:solidFill>
              </a:rPr>
              <a:t>capture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A9F33-622E-D348-8FB6-E10E9A74AEE3}"/>
              </a:ext>
            </a:extLst>
          </p:cNvPr>
          <p:cNvGrpSpPr/>
          <p:nvPr/>
        </p:nvGrpSpPr>
        <p:grpSpPr>
          <a:xfrm>
            <a:off x="223294" y="845310"/>
            <a:ext cx="10407004" cy="3585991"/>
            <a:chOff x="4836179" y="1766775"/>
            <a:chExt cx="5341460" cy="2689493"/>
          </a:xfrm>
        </p:grpSpPr>
        <p:sp>
          <p:nvSpPr>
            <p:cNvPr id="117" name="Titre 3">
              <a:extLst>
                <a:ext uri="{FF2B5EF4-FFF2-40B4-BE49-F238E27FC236}">
                  <a16:creationId xmlns:a16="http://schemas.microsoft.com/office/drawing/2014/main" id="{B94B047B-5FA9-B743-BD5C-BCD29A855307}"/>
                </a:ext>
              </a:extLst>
            </p:cNvPr>
            <p:cNvSpPr txBox="1">
              <a:spLocks/>
            </p:cNvSpPr>
            <p:nvPr/>
          </p:nvSpPr>
          <p:spPr>
            <a:xfrm>
              <a:off x="5141888" y="3256608"/>
              <a:ext cx="5035751" cy="760009"/>
            </a:xfrm>
            <a:prstGeom prst="rect">
              <a:avLst/>
            </a:prstGeom>
          </p:spPr>
          <p:txBody>
            <a:bodyPr vert="horz" lIns="240000" tIns="0" rIns="96000" bIns="62400" rtlCol="0" anchor="t">
              <a:normAutofit/>
            </a:bodyPr>
            <a:lstStyle>
              <a:lvl1pPr algn="l" defTabSz="6858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Franklin Gothic Demi Cond" panose="020B0706030402020204" pitchFamily="34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endParaRPr lang="fr-FR" sz="2800" dirty="0">
                <a:latin typeface="Arial" panose="020B0604020202020204" pitchFamily="34" charset="0"/>
              </a:endParaRPr>
            </a:p>
          </p:txBody>
        </p:sp>
        <p:sp>
          <p:nvSpPr>
            <p:cNvPr id="120" name="Espace réservé du contenu 1">
              <a:extLst>
                <a:ext uri="{FF2B5EF4-FFF2-40B4-BE49-F238E27FC236}">
                  <a16:creationId xmlns:a16="http://schemas.microsoft.com/office/drawing/2014/main" id="{7393F45E-A48F-FB41-95EC-332ED350A433}"/>
                </a:ext>
              </a:extLst>
            </p:cNvPr>
            <p:cNvSpPr txBox="1">
              <a:spLocks/>
            </p:cNvSpPr>
            <p:nvPr/>
          </p:nvSpPr>
          <p:spPr>
            <a:xfrm>
              <a:off x="4836179" y="1766775"/>
              <a:ext cx="5035750" cy="2689493"/>
            </a:xfrm>
            <a:prstGeom prst="rect">
              <a:avLst/>
            </a:prstGeom>
          </p:spPr>
          <p:txBody>
            <a:bodyPr vert="horz" lIns="240000" tIns="60960" rIns="121920" bIns="60960" rtlCol="0">
              <a:norm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1"/>
                </a:buClr>
                <a:buSzPct val="90000"/>
                <a:buFont typeface="Wingdings" pitchFamily="2" charset="2"/>
                <a:buNone/>
                <a:defRPr sz="18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  <a:defRPr sz="16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SzPct val="90000"/>
                <a:buFont typeface="Wingdings" pitchFamily="2" charset="2"/>
                <a:buNone/>
                <a:defRPr sz="15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fr-FR" dirty="0" err="1">
                  <a:solidFill>
                    <a:schemeClr val="tx1"/>
                  </a:solidFill>
                </a:rPr>
                <a:t>Synthesizing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b="1" dirty="0">
                  <a:solidFill>
                    <a:srgbClr val="00B050"/>
                  </a:solidFill>
                </a:rPr>
                <a:t>adsorbent </a:t>
              </a:r>
              <a:r>
                <a:rPr lang="fr-FR" b="1" dirty="0" err="1">
                  <a:solidFill>
                    <a:srgbClr val="00B050"/>
                  </a:solidFill>
                </a:rPr>
                <a:t>materials</a:t>
              </a:r>
              <a:r>
                <a:rPr lang="fr-FR" b="1" dirty="0">
                  <a:solidFill>
                    <a:srgbClr val="00B050"/>
                  </a:solidFill>
                </a:rPr>
                <a:t> </a:t>
              </a:r>
              <a:r>
                <a:rPr lang="fr-FR" dirty="0">
                  <a:solidFill>
                    <a:schemeClr val="tx1"/>
                  </a:solidFill>
                </a:rPr>
                <a:t>for </a:t>
              </a:r>
              <a:r>
                <a:rPr lang="fr-FR" dirty="0" err="1">
                  <a:solidFill>
                    <a:schemeClr val="tx1"/>
                  </a:solidFill>
                </a:rPr>
                <a:t>capturing</a:t>
              </a:r>
              <a:r>
                <a:rPr lang="fr-FR" dirty="0">
                  <a:solidFill>
                    <a:schemeClr val="tx1"/>
                  </a:solidFill>
                </a:rPr>
                <a:t> CO</a:t>
              </a:r>
              <a:r>
                <a:rPr lang="fr-FR" baseline="-25000" dirty="0">
                  <a:solidFill>
                    <a:schemeClr val="tx1"/>
                  </a:solidFill>
                </a:rPr>
                <a:t>2</a:t>
              </a:r>
              <a:r>
                <a:rPr lang="fr-FR" dirty="0">
                  <a:solidFill>
                    <a:schemeClr val="tx1"/>
                  </a:solidFill>
                </a:rPr>
                <a:t>  </a:t>
              </a:r>
              <a:r>
                <a:rPr lang="fr-FR" dirty="0" err="1">
                  <a:solidFill>
                    <a:schemeClr val="tx1"/>
                  </a:solidFill>
                </a:rPr>
                <a:t>from</a:t>
              </a:r>
              <a:r>
                <a:rPr lang="fr-FR" dirty="0">
                  <a:solidFill>
                    <a:schemeClr val="tx1"/>
                  </a:solidFill>
                </a:rPr>
                <a:t> the </a:t>
              </a:r>
              <a:r>
                <a:rPr lang="fr-FR" dirty="0" err="1">
                  <a:solidFill>
                    <a:schemeClr val="tx1"/>
                  </a:solidFill>
                </a:rPr>
                <a:t>industrial</a:t>
              </a:r>
              <a:r>
                <a:rPr lang="fr-FR" dirty="0">
                  <a:solidFill>
                    <a:schemeClr val="tx1"/>
                  </a:solidFill>
                </a:rPr>
                <a:t> flue </a:t>
              </a:r>
              <a:r>
                <a:rPr lang="fr-FR" dirty="0" err="1">
                  <a:solidFill>
                    <a:schemeClr val="tx1"/>
                  </a:solidFill>
                </a:rPr>
                <a:t>gas</a:t>
              </a:r>
              <a:r>
                <a:rPr lang="fr-FR" dirty="0">
                  <a:solidFill>
                    <a:schemeClr val="tx1"/>
                  </a:solidFill>
                </a:rPr>
                <a:t> mixtures (</a:t>
              </a:r>
              <a:r>
                <a:rPr lang="fr-FR" dirty="0" err="1">
                  <a:solidFill>
                    <a:srgbClr val="00B050"/>
                  </a:solidFill>
                </a:rPr>
                <a:t>majorly</a:t>
              </a:r>
              <a:r>
                <a:rPr lang="fr-FR" dirty="0">
                  <a:solidFill>
                    <a:srgbClr val="00B050"/>
                  </a:solidFill>
                </a:rPr>
                <a:t> </a:t>
              </a:r>
              <a:r>
                <a:rPr lang="fr-FR" dirty="0" err="1">
                  <a:solidFill>
                    <a:srgbClr val="00B050"/>
                  </a:solidFill>
                </a:rPr>
                <a:t>consisting</a:t>
              </a:r>
              <a:r>
                <a:rPr lang="fr-FR" dirty="0">
                  <a:solidFill>
                    <a:srgbClr val="00B050"/>
                  </a:solidFill>
                </a:rPr>
                <a:t> of CO</a:t>
              </a:r>
              <a:r>
                <a:rPr lang="fr-FR" baseline="-25000" dirty="0">
                  <a:solidFill>
                    <a:srgbClr val="00B050"/>
                  </a:solidFill>
                </a:rPr>
                <a:t>2</a:t>
              </a:r>
              <a:r>
                <a:rPr lang="fr-FR" dirty="0">
                  <a:solidFill>
                    <a:srgbClr val="00B050"/>
                  </a:solidFill>
                </a:rPr>
                <a:t>, N</a:t>
              </a:r>
              <a:r>
                <a:rPr lang="fr-FR" baseline="-25000" dirty="0">
                  <a:solidFill>
                    <a:srgbClr val="00B050"/>
                  </a:solidFill>
                </a:rPr>
                <a:t>2</a:t>
              </a:r>
              <a:r>
                <a:rPr lang="fr-FR" dirty="0">
                  <a:solidFill>
                    <a:srgbClr val="00B050"/>
                  </a:solidFill>
                </a:rPr>
                <a:t>, O</a:t>
              </a:r>
              <a:r>
                <a:rPr lang="fr-FR" baseline="-25000" dirty="0">
                  <a:solidFill>
                    <a:srgbClr val="00B050"/>
                  </a:solidFill>
                </a:rPr>
                <a:t>2</a:t>
              </a:r>
              <a:r>
                <a:rPr lang="fr-FR" dirty="0">
                  <a:solidFill>
                    <a:srgbClr val="00B050"/>
                  </a:solidFill>
                </a:rPr>
                <a:t>, H</a:t>
              </a:r>
              <a:r>
                <a:rPr lang="fr-FR" baseline="-25000" dirty="0">
                  <a:solidFill>
                    <a:srgbClr val="00B050"/>
                  </a:solidFill>
                </a:rPr>
                <a:t>2</a:t>
              </a:r>
              <a:r>
                <a:rPr lang="fr-FR" dirty="0">
                  <a:solidFill>
                    <a:srgbClr val="00B050"/>
                  </a:solidFill>
                </a:rPr>
                <a:t>O</a:t>
              </a:r>
              <a:r>
                <a:rPr lang="fr-FR" dirty="0">
                  <a:solidFill>
                    <a:schemeClr val="tx1"/>
                  </a:solidFill>
                </a:rPr>
                <a:t>)</a:t>
              </a:r>
              <a:endParaRPr lang="fr-FR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Sponge colors for dishwashing and other domestic tasks | Premium  AI-generated image">
            <a:extLst>
              <a:ext uri="{FF2B5EF4-FFF2-40B4-BE49-F238E27FC236}">
                <a16:creationId xmlns:a16="http://schemas.microsoft.com/office/drawing/2014/main" id="{2E64F5E9-AFC0-5BD7-A1FD-05A77A0B8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5"/>
          <a:stretch/>
        </p:blipFill>
        <p:spPr bwMode="auto">
          <a:xfrm>
            <a:off x="930301" y="2291351"/>
            <a:ext cx="319746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550661-9A2B-7263-F171-B4C363950B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374"/>
          <a:stretch/>
        </p:blipFill>
        <p:spPr>
          <a:xfrm>
            <a:off x="4422082" y="1737819"/>
            <a:ext cx="2283321" cy="4302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8389A-6D23-3E0F-5337-557EDF37535A}"/>
              </a:ext>
            </a:extLst>
          </p:cNvPr>
          <p:cNvSpPr txBox="1"/>
          <p:nvPr/>
        </p:nvSpPr>
        <p:spPr>
          <a:xfrm>
            <a:off x="609413" y="5197461"/>
            <a:ext cx="400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 Favors capture of CO</a:t>
            </a:r>
            <a:r>
              <a:rPr lang="en-CH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H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other gases – CO</a:t>
            </a:r>
            <a:r>
              <a:rPr lang="en-CH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H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selective!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132B1D-F8C8-F0B3-8859-1B6CE93BDADA}"/>
              </a:ext>
            </a:extLst>
          </p:cNvPr>
          <p:cNvGrpSpPr/>
          <p:nvPr/>
        </p:nvGrpSpPr>
        <p:grpSpPr>
          <a:xfrm rot="1415917">
            <a:off x="7921266" y="2156860"/>
            <a:ext cx="3104828" cy="1041810"/>
            <a:chOff x="7379176" y="3775580"/>
            <a:chExt cx="3104828" cy="10418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4389C3-AFE4-C181-92F3-44B4361AE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71670" y="3829369"/>
              <a:ext cx="988021" cy="9880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D818DF-C51A-C7EE-5DD5-807D5CA8D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9176" y="3775580"/>
              <a:ext cx="988021" cy="9880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61283C-62A2-6AAD-46EF-764609A5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71912" y="3836158"/>
              <a:ext cx="912092" cy="9120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C21714-DCBA-1FEC-F256-3956E37244D8}"/>
              </a:ext>
            </a:extLst>
          </p:cNvPr>
          <p:cNvSpPr txBox="1"/>
          <p:nvPr/>
        </p:nvSpPr>
        <p:spPr>
          <a:xfrm>
            <a:off x="4694649" y="613562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Adsorption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57550C-28CA-DB42-162D-F0D55646C53F}"/>
              </a:ext>
            </a:extLst>
          </p:cNvPr>
          <p:cNvCxnSpPr>
            <a:cxnSpLocks/>
          </p:cNvCxnSpPr>
          <p:nvPr/>
        </p:nvCxnSpPr>
        <p:spPr>
          <a:xfrm flipH="1">
            <a:off x="7166370" y="3338426"/>
            <a:ext cx="1876030" cy="984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05065E-B623-9BC7-CF12-6891E0CCB561}"/>
              </a:ext>
            </a:extLst>
          </p:cNvPr>
          <p:cNvCxnSpPr>
            <a:cxnSpLocks/>
          </p:cNvCxnSpPr>
          <p:nvPr/>
        </p:nvCxnSpPr>
        <p:spPr>
          <a:xfrm>
            <a:off x="7207040" y="4569008"/>
            <a:ext cx="16366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7EC8C0-70CC-5D8E-F62A-2A08EA7EB9A3}"/>
              </a:ext>
            </a:extLst>
          </p:cNvPr>
          <p:cNvSpPr txBox="1"/>
          <p:nvPr/>
        </p:nvSpPr>
        <p:spPr>
          <a:xfrm>
            <a:off x="9098395" y="4376041"/>
            <a:ext cx="228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CH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sequestration facility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4C1C0B-62BE-74F3-3172-3DDA720B76FB}"/>
              </a:ext>
            </a:extLst>
          </p:cNvPr>
          <p:cNvSpPr txBox="1"/>
          <p:nvPr/>
        </p:nvSpPr>
        <p:spPr>
          <a:xfrm rot="19901592">
            <a:off x="6733329" y="3320839"/>
            <a:ext cx="30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Desorption/regeneration</a:t>
            </a:r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70A5E2CB-8E10-DF1F-09D7-37B2E2C683B7}"/>
              </a:ext>
            </a:extLst>
          </p:cNvPr>
          <p:cNvSpPr txBox="1">
            <a:spLocks/>
          </p:cNvSpPr>
          <p:nvPr/>
        </p:nvSpPr>
        <p:spPr>
          <a:xfrm rot="16200000">
            <a:off x="-1464503" y="4643764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16947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AA4-E1C4-D18F-666A-CC6ACF20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FB88E733-3C26-0C59-D7AB-BD5BBE24F4E5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F272DC4D-1E3F-E59D-91A9-6CDB1FA52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04499446-0559-7E91-C3EE-C61EB94DE762}"/>
              </a:ext>
            </a:extLst>
          </p:cNvPr>
          <p:cNvSpPr txBox="1">
            <a:spLocks/>
          </p:cNvSpPr>
          <p:nvPr/>
        </p:nvSpPr>
        <p:spPr>
          <a:xfrm>
            <a:off x="-1" y="176707"/>
            <a:ext cx="10585845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3600" dirty="0" err="1">
                <a:solidFill>
                  <a:srgbClr val="48773D"/>
                </a:solidFill>
              </a:rPr>
              <a:t>Sustainable</a:t>
            </a:r>
            <a:r>
              <a:rPr lang="fr-FR" sz="3600" dirty="0">
                <a:solidFill>
                  <a:srgbClr val="48773D"/>
                </a:solidFill>
              </a:rPr>
              <a:t> challenges </a:t>
            </a:r>
            <a:r>
              <a:rPr lang="fr-FR" sz="3600" dirty="0" err="1">
                <a:solidFill>
                  <a:srgbClr val="48773D"/>
                </a:solidFill>
              </a:rPr>
              <a:t>with</a:t>
            </a:r>
            <a:r>
              <a:rPr lang="fr-FR" sz="3600" dirty="0">
                <a:solidFill>
                  <a:srgbClr val="48773D"/>
                </a:solidFill>
              </a:rPr>
              <a:t> adsorption </a:t>
            </a:r>
            <a:r>
              <a:rPr lang="fr-FR" sz="3600" dirty="0" err="1">
                <a:solidFill>
                  <a:srgbClr val="48773D"/>
                </a:solidFill>
              </a:rPr>
              <a:t>based</a:t>
            </a:r>
            <a:r>
              <a:rPr lang="fr-FR" sz="3600" dirty="0">
                <a:solidFill>
                  <a:srgbClr val="48773D"/>
                </a:solidFill>
              </a:rPr>
              <a:t> CO</a:t>
            </a:r>
            <a:r>
              <a:rPr lang="fr-FR" sz="3600" baseline="-25000" dirty="0">
                <a:solidFill>
                  <a:srgbClr val="48773D"/>
                </a:solidFill>
              </a:rPr>
              <a:t>2 </a:t>
            </a:r>
            <a:r>
              <a:rPr lang="fr-FR" sz="3600" dirty="0">
                <a:solidFill>
                  <a:srgbClr val="48773D"/>
                </a:solidFill>
              </a:rPr>
              <a:t>capture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5615A-93DC-E946-272B-A214118FABA7}"/>
              </a:ext>
            </a:extLst>
          </p:cNvPr>
          <p:cNvSpPr txBox="1"/>
          <p:nvPr/>
        </p:nvSpPr>
        <p:spPr>
          <a:xfrm>
            <a:off x="637737" y="1615842"/>
            <a:ext cx="102024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energy demand during adsorbent production (e.g., high-temperature processes).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energy required for adsorbent regeneration.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Both of them potentially contributing to emissions.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2A66A2-A363-CAD0-753A-95666CA20CC2}"/>
              </a:ext>
            </a:extLst>
          </p:cNvPr>
          <p:cNvGrpSpPr/>
          <p:nvPr/>
        </p:nvGrpSpPr>
        <p:grpSpPr>
          <a:xfrm>
            <a:off x="6807527" y="4118773"/>
            <a:ext cx="3778318" cy="1323439"/>
            <a:chOff x="6861002" y="3681122"/>
            <a:chExt cx="3304269" cy="11430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3C5FCB-9C73-8324-17E7-AFBC466DA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61002" y="3836158"/>
              <a:ext cx="988021" cy="98802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2E8715-04E9-9366-A3A1-E32953DB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42030" y="3681122"/>
              <a:ext cx="988021" cy="98802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632B69-9EB8-DF80-17A8-4C656F4F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3179" y="3836158"/>
              <a:ext cx="912092" cy="912092"/>
            </a:xfrm>
            <a:prstGeom prst="rect">
              <a:avLst/>
            </a:prstGeom>
          </p:spPr>
        </p:pic>
      </p:grpSp>
      <p:sp>
        <p:nvSpPr>
          <p:cNvPr id="2" name="Espace réservé de la date 4">
            <a:extLst>
              <a:ext uri="{FF2B5EF4-FFF2-40B4-BE49-F238E27FC236}">
                <a16:creationId xmlns:a16="http://schemas.microsoft.com/office/drawing/2014/main" id="{4E0C59C2-6341-AA52-D80B-5B3F16E76609}"/>
              </a:ext>
            </a:extLst>
          </p:cNvPr>
          <p:cNvSpPr txBox="1">
            <a:spLocks/>
          </p:cNvSpPr>
          <p:nvPr/>
        </p:nvSpPr>
        <p:spPr>
          <a:xfrm rot="16200000">
            <a:off x="-1288088" y="4643764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/>
              <a:t>ENG 650 : Sustainability in my research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20319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FEFA-F59B-0679-C2D3-A7867E2D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ACD233C6-96B7-8262-46ED-AD1DE703FFB0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BDCFB9D8-894A-6D63-8F41-79615281E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46535B-25C7-5ED2-5BE6-240906AF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50F-D95C-4243-B9A4-D9102707DDB3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FDC49BE4-C311-291A-61C5-DC21434DFFF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88088" y="4643764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10E793-F3F5-6423-7F06-A0E6E39AC7F6}"/>
              </a:ext>
            </a:extLst>
          </p:cNvPr>
          <p:cNvGrpSpPr/>
          <p:nvPr/>
        </p:nvGrpSpPr>
        <p:grpSpPr>
          <a:xfrm>
            <a:off x="910496" y="1312194"/>
            <a:ext cx="4739237" cy="1489829"/>
            <a:chOff x="6861002" y="3681122"/>
            <a:chExt cx="3304269" cy="11430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6B2952-AC54-D1C1-7F1A-5B4596045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61002" y="3836158"/>
              <a:ext cx="988021" cy="9880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D734E4-0DD6-B3EF-40B3-CBB7F2FE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42030" y="3681122"/>
              <a:ext cx="988021" cy="9880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E0C0F3-62C1-8E32-7718-50FC3AF8A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3179" y="3836158"/>
              <a:ext cx="912092" cy="91209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1789099-2A1D-4896-7F1F-218CAE71B20D}"/>
              </a:ext>
            </a:extLst>
          </p:cNvPr>
          <p:cNvSpPr txBox="1"/>
          <p:nvPr/>
        </p:nvSpPr>
        <p:spPr>
          <a:xfrm>
            <a:off x="6004752" y="1093863"/>
            <a:ext cx="5665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eating alone :</a:t>
            </a:r>
          </a:p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temperature swing adsorption </a:t>
            </a:r>
          </a:p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(TSA)</a:t>
            </a:r>
          </a:p>
          <a:p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oth heating and vacuum: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emperature vacuum swing adsorption </a:t>
            </a:r>
          </a:p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(TVSA)</a:t>
            </a:r>
          </a:p>
          <a:p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H" b="1" dirty="0">
                <a:latin typeface="Arial" panose="020B0604020202020204" pitchFamily="34" charset="0"/>
                <a:cs typeface="Arial" panose="020B0604020202020204" pitchFamily="34" charset="0"/>
              </a:rPr>
              <a:t>sing steam: </a:t>
            </a:r>
          </a:p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Steam assisted- temperature swing adsorption </a:t>
            </a:r>
          </a:p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(SA-TSA)</a:t>
            </a:r>
          </a:p>
          <a:p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90947DE-DE4D-A5AE-6EDE-B90C7969E168}"/>
              </a:ext>
            </a:extLst>
          </p:cNvPr>
          <p:cNvSpPr txBox="1">
            <a:spLocks/>
          </p:cNvSpPr>
          <p:nvPr/>
        </p:nvSpPr>
        <p:spPr>
          <a:xfrm>
            <a:off x="0" y="176707"/>
            <a:ext cx="9663372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3600" dirty="0">
                <a:solidFill>
                  <a:srgbClr val="48773D"/>
                </a:solidFill>
              </a:rPr>
              <a:t>Energy </a:t>
            </a:r>
            <a:r>
              <a:rPr lang="fr-FR" sz="3600" dirty="0" err="1">
                <a:solidFill>
                  <a:srgbClr val="48773D"/>
                </a:solidFill>
              </a:rPr>
              <a:t>consumed</a:t>
            </a:r>
            <a:r>
              <a:rPr lang="fr-FR" sz="3600" dirty="0">
                <a:solidFill>
                  <a:srgbClr val="48773D"/>
                </a:solidFill>
              </a:rPr>
              <a:t> for adsorbent </a:t>
            </a:r>
            <a:r>
              <a:rPr lang="fr-FR" sz="3600" dirty="0" err="1">
                <a:solidFill>
                  <a:srgbClr val="48773D"/>
                </a:solidFill>
              </a:rPr>
              <a:t>regeneration</a:t>
            </a:r>
            <a:endParaRPr lang="fr-FR" sz="3600" dirty="0">
              <a:solidFill>
                <a:srgbClr val="48773D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EBC7A4-8B7D-D926-6EA1-AD1EEA16A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255692"/>
              </p:ext>
            </p:extLst>
          </p:nvPr>
        </p:nvGraphicFramePr>
        <p:xfrm>
          <a:off x="742030" y="3525554"/>
          <a:ext cx="5108205" cy="284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D22B78-AD47-DCAD-D12E-4822604E92DE}"/>
              </a:ext>
            </a:extLst>
          </p:cNvPr>
          <p:cNvSpPr txBox="1"/>
          <p:nvPr/>
        </p:nvSpPr>
        <p:spPr>
          <a:xfrm>
            <a:off x="247405" y="6512016"/>
            <a:ext cx="6193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effectLst/>
                <a:latin typeface="NimbusRomNo9L"/>
              </a:rPr>
              <a:t>N. Jiang </a:t>
            </a:r>
            <a:r>
              <a:rPr lang="en-GB" sz="1600" i="1" dirty="0">
                <a:effectLst/>
                <a:latin typeface="NimbusRomNo9L"/>
              </a:rPr>
              <a:t>et al, Journal of CO</a:t>
            </a:r>
            <a:r>
              <a:rPr lang="en-GB" sz="1000" dirty="0">
                <a:effectLst/>
                <a:latin typeface="CMR8"/>
              </a:rPr>
              <a:t>2 </a:t>
            </a:r>
            <a:r>
              <a:rPr lang="en-GB" sz="1600" i="1" dirty="0">
                <a:effectLst/>
                <a:latin typeface="NimbusRomNo9L"/>
              </a:rPr>
              <a:t>Utilization</a:t>
            </a:r>
            <a:r>
              <a:rPr lang="en-GB" sz="1600" dirty="0">
                <a:effectLst/>
                <a:latin typeface="NimbusRomNo9L"/>
              </a:rPr>
              <a:t>, vol. 35, pp. 153–168, 2020. </a:t>
            </a:r>
            <a:endParaRPr lang="en-GB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6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E4F2F-15ED-654B-D2BA-81C98B542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5DCAB581-C8AC-4E1D-D8BF-8DEA3268C2B7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DFDAA111-84FA-42ED-5FDB-5EB54EBC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DF84606E-9C4F-851E-0DEE-2F28707F5BF4}"/>
              </a:ext>
            </a:extLst>
          </p:cNvPr>
          <p:cNvSpPr txBox="1">
            <a:spLocks/>
          </p:cNvSpPr>
          <p:nvPr/>
        </p:nvSpPr>
        <p:spPr>
          <a:xfrm>
            <a:off x="16564" y="136525"/>
            <a:ext cx="10433722" cy="789423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70000"/>
              </a:lnSpc>
            </a:pPr>
            <a:r>
              <a:rPr lang="fr-FR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Emissions </a:t>
            </a:r>
            <a:r>
              <a:rPr lang="fr-FR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from</a:t>
            </a:r>
            <a:r>
              <a:rPr lang="fr-FR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adsorbent </a:t>
            </a:r>
            <a:r>
              <a:rPr lang="fr-FR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synthesis</a:t>
            </a:r>
            <a:r>
              <a:rPr lang="fr-FR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and </a:t>
            </a:r>
            <a:r>
              <a:rPr lang="fr-FR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its</a:t>
            </a:r>
            <a:r>
              <a:rPr lang="fr-FR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regeneration</a:t>
            </a:r>
            <a:endParaRPr lang="fr-FR" dirty="0">
              <a:solidFill>
                <a:srgbClr val="48773D"/>
              </a:solidFill>
              <a:latin typeface="Franklin Gothic Medium" panose="020B0603020102020204" pitchFamily="34" charset="0"/>
              <a:ea typeface="Roboto Black"/>
              <a:cs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22C4AB7-6150-B906-38C9-8AD59CB8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50F-D95C-4243-B9A4-D9102707DDB3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ECF4F129-CD21-BEE1-823F-2BDC44C9C38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88088" y="4643764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71C9879-648A-FB43-C227-E70193ECC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648517"/>
              </p:ext>
            </p:extLst>
          </p:nvPr>
        </p:nvGraphicFramePr>
        <p:xfrm>
          <a:off x="5836338" y="3152384"/>
          <a:ext cx="5049038" cy="356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DE36F6-B48D-F956-96ED-8D70A19A1C96}"/>
              </a:ext>
            </a:extLst>
          </p:cNvPr>
          <p:cNvSpPr txBox="1"/>
          <p:nvPr/>
        </p:nvSpPr>
        <p:spPr>
          <a:xfrm>
            <a:off x="382438" y="1878918"/>
            <a:ext cx="5264371" cy="1485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Cradle-to-grave approach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alibri"/>
              <a:buChar char="-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associated with the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171450" indent="-171450">
              <a:buFont typeface="Calibri"/>
              <a:buChar char="-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(includes the manufacturing of of adsorption columns and zeolite material production), and </a:t>
            </a:r>
            <a:endParaRPr lang="en-US" sz="14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alibri"/>
              <a:buChar char="-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end-of-life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491B3-F62B-9A17-C03D-CA137C085C89}"/>
              </a:ext>
            </a:extLst>
          </p:cNvPr>
          <p:cNvSpPr txBox="1"/>
          <p:nvPr/>
        </p:nvSpPr>
        <p:spPr>
          <a:xfrm>
            <a:off x="291724" y="713664"/>
            <a:ext cx="9803171" cy="1019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CH" sz="1400" b="1" dirty="0">
              <a:latin typeface="Arial"/>
              <a:ea typeface="Arial" panose="020B0604020202020204" pitchFamily="34" charset="0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Life cycle </a:t>
            </a:r>
            <a:r>
              <a:rPr lang="fr-CH" sz="1400" b="1" dirty="0" err="1">
                <a:latin typeface="Arial"/>
                <a:ea typeface="Arial" panose="020B0604020202020204" pitchFamily="34" charset="0"/>
                <a:cs typeface="Arial"/>
              </a:rPr>
              <a:t>assessment</a:t>
            </a: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fr-CH" sz="1400" b="1" dirty="0" err="1">
                <a:latin typeface="Arial"/>
                <a:ea typeface="Arial" panose="020B0604020202020204" pitchFamily="34" charset="0"/>
                <a:cs typeface="Arial"/>
              </a:rPr>
              <a:t>was</a:t>
            </a: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fr-CH" sz="1400" b="1" dirty="0" err="1">
                <a:latin typeface="Arial"/>
                <a:ea typeface="Arial" panose="020B0604020202020204" pitchFamily="34" charset="0"/>
                <a:cs typeface="Arial"/>
              </a:rPr>
              <a:t>commisioned</a:t>
            </a: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 to compare </a:t>
            </a:r>
            <a:r>
              <a:rPr lang="fr-CH" sz="1400" b="1" dirty="0" err="1">
                <a:latin typeface="Arial"/>
                <a:ea typeface="Arial" panose="020B0604020202020204" pitchFamily="34" charset="0"/>
                <a:cs typeface="Arial"/>
              </a:rPr>
              <a:t>different</a:t>
            </a: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fr-CH" sz="1400" b="1" dirty="0" err="1">
                <a:latin typeface="Arial"/>
                <a:ea typeface="Arial" panose="020B0604020202020204" pitchFamily="34" charset="0"/>
                <a:cs typeface="Arial"/>
              </a:rPr>
              <a:t>regeneration</a:t>
            </a: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 technologies (for </a:t>
            </a:r>
            <a:r>
              <a:rPr lang="fr-CH" sz="1400" b="1" dirty="0" err="1">
                <a:latin typeface="Arial"/>
                <a:ea typeface="Arial" panose="020B0604020202020204" pitchFamily="34" charset="0"/>
                <a:cs typeface="Arial"/>
              </a:rPr>
              <a:t>capturing</a:t>
            </a: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 1 kg CO</a:t>
            </a:r>
            <a:r>
              <a:rPr lang="fr-CH" sz="1400" b="1" baseline="-25000" dirty="0">
                <a:latin typeface="Arial"/>
                <a:ea typeface="Arial" panose="020B0604020202020204" pitchFamily="34" charset="0"/>
                <a:cs typeface="Arial"/>
              </a:rPr>
              <a:t>2</a:t>
            </a:r>
            <a:r>
              <a:rPr lang="fr-CH" sz="1400" b="1" dirty="0">
                <a:latin typeface="Arial"/>
                <a:ea typeface="Arial" panose="020B0604020202020204" pitchFamily="34" charset="0"/>
                <a:cs typeface="Arial"/>
              </a:rPr>
              <a:t>)</a:t>
            </a:r>
            <a:endParaRPr lang="en-CH" sz="1400" b="1" dirty="0">
              <a:latin typeface="Arial"/>
              <a:ea typeface="Arial" panose="020B0604020202020204" pitchFamily="34" charset="0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CH" sz="1400" b="1" dirty="0">
                <a:latin typeface="Arial"/>
                <a:ea typeface="Arial" panose="020B0604020202020204" pitchFamily="34" charset="0"/>
                <a:cs typeface="Arial"/>
              </a:rPr>
              <a:t>2017 electricity mix of Switzerland was used (mix of hydro, natural gas, nuclear, wood chips, biogas)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71C53-0D29-7953-BEDC-26D01BA4B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03" y="4549657"/>
            <a:ext cx="1020440" cy="1020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032780-DF7A-33AB-9821-002E5D288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825" y="4426709"/>
            <a:ext cx="1020440" cy="1020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FB8A9-7736-F07D-D91F-C5BD6744E19A}"/>
              </a:ext>
            </a:extLst>
          </p:cNvPr>
          <p:cNvSpPr txBox="1"/>
          <p:nvPr/>
        </p:nvSpPr>
        <p:spPr>
          <a:xfrm>
            <a:off x="1570645" y="4914860"/>
            <a:ext cx="288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/>
              <a:t>0.85 kg CO</a:t>
            </a:r>
            <a:r>
              <a:rPr lang="en-CH" b="1" baseline="-25000" dirty="0"/>
              <a:t>2</a:t>
            </a:r>
            <a:r>
              <a:rPr lang="en-CH" b="1" dirty="0"/>
              <a:t>/ kg adsorbent</a:t>
            </a:r>
          </a:p>
        </p:txBody>
      </p:sp>
    </p:spTree>
    <p:extLst>
      <p:ext uri="{BB962C8B-B14F-4D97-AF65-F5344CB8AC3E}">
        <p14:creationId xmlns:p14="http://schemas.microsoft.com/office/powerpoint/2010/main" val="14353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27E5-3BC5-14ED-3F60-5A320127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51E059EB-E10C-CC1F-6445-9F7B96E0D04D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7F12E642-16AF-0307-2404-7928B137B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75EB4913-B6CE-F2E4-377D-CC882BC020AA}"/>
              </a:ext>
            </a:extLst>
          </p:cNvPr>
          <p:cNvSpPr txBox="1">
            <a:spLocks/>
          </p:cNvSpPr>
          <p:nvPr/>
        </p:nvSpPr>
        <p:spPr>
          <a:xfrm>
            <a:off x="382438" y="205652"/>
            <a:ext cx="8780985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Methods to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reduce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emissions</a:t>
            </a:r>
            <a:endParaRPr lang="fr-FR" sz="3600" dirty="0">
              <a:solidFill>
                <a:srgbClr val="48773D"/>
              </a:solidFill>
              <a:latin typeface="Franklin Gothic Medium" panose="020B0603020102020204" pitchFamily="34" charset="0"/>
              <a:ea typeface="Roboto Black"/>
              <a:cs typeface="Arial"/>
            </a:endParaRPr>
          </a:p>
        </p:txBody>
      </p:sp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9A1EFEE7-4943-E4FB-2A7E-AB74F4F4DA0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378013" y="4746025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D8B4C-F16E-03AB-B891-A23145F59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814" y="4143014"/>
            <a:ext cx="1439510" cy="143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3502E-DE7E-4869-3645-A52AAB483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214" y="3457589"/>
            <a:ext cx="0" cy="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842C0-341F-822A-0475-28E00A201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614" y="3609989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4971B-0F38-654C-1985-6B25C7A9F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159" y="4001426"/>
            <a:ext cx="1632534" cy="1632534"/>
          </a:xfrm>
          <a:prstGeom prst="rect">
            <a:avLst/>
          </a:prstGeom>
        </p:spPr>
      </p:pic>
      <p:pic>
        <p:nvPicPr>
          <p:cNvPr id="8" name="Picture 2" descr="Renewable energy - Free technology icons">
            <a:extLst>
              <a:ext uri="{FF2B5EF4-FFF2-40B4-BE49-F238E27FC236}">
                <a16:creationId xmlns:a16="http://schemas.microsoft.com/office/drawing/2014/main" id="{5D8448D7-0D97-84D9-3BB0-34A2042C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50" y="3956110"/>
            <a:ext cx="1632534" cy="16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1E003-F97C-5DF2-B630-1B9D79E28DAB}"/>
              </a:ext>
            </a:extLst>
          </p:cNvPr>
          <p:cNvSpPr txBox="1"/>
          <p:nvPr/>
        </p:nvSpPr>
        <p:spPr>
          <a:xfrm>
            <a:off x="1420366" y="5582524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aste heat recovery from industries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F3F3D-EF6D-0B60-628D-D4F1EF8F07B6}"/>
              </a:ext>
            </a:extLst>
          </p:cNvPr>
          <p:cNvSpPr txBox="1"/>
          <p:nvPr/>
        </p:nvSpPr>
        <p:spPr>
          <a:xfrm>
            <a:off x="4544258" y="5613025"/>
            <a:ext cx="2960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(ex.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Microwave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regeneration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CAA2D-8E2C-7AD8-29AC-BBBE83062E69}"/>
              </a:ext>
            </a:extLst>
          </p:cNvPr>
          <p:cNvSpPr txBox="1"/>
          <p:nvPr/>
        </p:nvSpPr>
        <p:spPr>
          <a:xfrm>
            <a:off x="7791823" y="5660656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renewables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BD7C3-86E7-2F89-B6A2-66ECD15C3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890" y="1263131"/>
            <a:ext cx="1430338" cy="1430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C391E9-6FF4-F6EC-841A-548D4BE9909B}"/>
              </a:ext>
            </a:extLst>
          </p:cNvPr>
          <p:cNvSpPr txBox="1"/>
          <p:nvPr/>
        </p:nvSpPr>
        <p:spPr>
          <a:xfrm>
            <a:off x="6249019" y="2962753"/>
            <a:ext cx="3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1D6223-B6FA-4E8F-3C51-0744726335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796" y="1225933"/>
            <a:ext cx="1639849" cy="16398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21A4AB-5C65-6A8B-E937-40E36420B02A}"/>
              </a:ext>
            </a:extLst>
          </p:cNvPr>
          <p:cNvSpPr txBox="1"/>
          <p:nvPr/>
        </p:nvSpPr>
        <p:spPr>
          <a:xfrm>
            <a:off x="2876000" y="2993478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Energy efficient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E205B-4376-1409-1E73-50FE806EAC20}"/>
              </a:ext>
            </a:extLst>
          </p:cNvPr>
          <p:cNvSpPr txBox="1"/>
          <p:nvPr/>
        </p:nvSpPr>
        <p:spPr>
          <a:xfrm rot="16200000">
            <a:off x="-14592" y="2168671"/>
            <a:ext cx="226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Adsorbent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47EC5-C65F-0F03-F633-18BEA66165DF}"/>
              </a:ext>
            </a:extLst>
          </p:cNvPr>
          <p:cNvSpPr txBox="1"/>
          <p:nvPr/>
        </p:nvSpPr>
        <p:spPr>
          <a:xfrm rot="16200000">
            <a:off x="-66730" y="4970955"/>
            <a:ext cx="226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1531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870D8-AB55-DF9B-47D1-F9088651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E16466-90B8-7BAB-2A2F-9E287F71E16A}"/>
              </a:ext>
            </a:extLst>
          </p:cNvPr>
          <p:cNvSpPr txBox="1"/>
          <p:nvPr/>
        </p:nvSpPr>
        <p:spPr>
          <a:xfrm>
            <a:off x="7504718" y="3732551"/>
            <a:ext cx="3378141" cy="249630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1123E82-5F34-6DC9-0E57-EE3BA8D3BFC2}"/>
              </a:ext>
            </a:extLst>
          </p:cNvPr>
          <p:cNvSpPr/>
          <p:nvPr/>
        </p:nvSpPr>
        <p:spPr>
          <a:xfrm>
            <a:off x="11508317" y="0"/>
            <a:ext cx="683683" cy="6858000"/>
          </a:xfrm>
          <a:prstGeom prst="rect">
            <a:avLst/>
          </a:prstGeom>
          <a:solidFill>
            <a:srgbClr val="48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04" name="Picture 28">
            <a:extLst>
              <a:ext uri="{FF2B5EF4-FFF2-40B4-BE49-F238E27FC236}">
                <a16:creationId xmlns:a16="http://schemas.microsoft.com/office/drawing/2014/main" id="{E9E5690E-AB40-964B-0415-0AD13159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54" y="4"/>
            <a:ext cx="1336164" cy="1334049"/>
          </a:xfrm>
          <a:prstGeom prst="rect">
            <a:avLst/>
          </a:prstGeom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F28D04FF-3185-8AF0-8E35-E6BC5D94F9F8}"/>
              </a:ext>
            </a:extLst>
          </p:cNvPr>
          <p:cNvSpPr txBox="1">
            <a:spLocks/>
          </p:cNvSpPr>
          <p:nvPr/>
        </p:nvSpPr>
        <p:spPr>
          <a:xfrm>
            <a:off x="382438" y="205652"/>
            <a:ext cx="8780985" cy="1430337"/>
          </a:xfrm>
          <a:prstGeom prst="rect">
            <a:avLst/>
          </a:prstGeom>
        </p:spPr>
        <p:txBody>
          <a:bodyPr vert="horz" lIns="240000" tIns="0" rIns="96000" bIns="624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Methods to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reduce</a:t>
            </a:r>
            <a:r>
              <a:rPr lang="fr-FR" sz="3600" dirty="0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 </a:t>
            </a:r>
            <a:r>
              <a:rPr lang="fr-FR" sz="3600" dirty="0" err="1">
                <a:solidFill>
                  <a:srgbClr val="48773D"/>
                </a:solidFill>
                <a:latin typeface="Franklin Gothic Medium" panose="020B0603020102020204" pitchFamily="34" charset="0"/>
                <a:ea typeface="Roboto Black"/>
                <a:cs typeface="Arial"/>
              </a:rPr>
              <a:t>emissions</a:t>
            </a:r>
            <a:endParaRPr lang="fr-FR" sz="3600" dirty="0">
              <a:solidFill>
                <a:srgbClr val="48773D"/>
              </a:solidFill>
              <a:latin typeface="Franklin Gothic Medium" panose="020B0603020102020204" pitchFamily="34" charset="0"/>
              <a:ea typeface="Roboto Black"/>
              <a:cs typeface="Arial"/>
            </a:endParaRPr>
          </a:p>
        </p:txBody>
      </p:sp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AB0874AF-D220-800B-9A02-36131D06492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378013" y="4746025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900" b="1" dirty="0"/>
              <a:t>ENG 650 : </a:t>
            </a:r>
            <a:r>
              <a:rPr lang="fr-CH" sz="900" b="1" dirty="0" err="1"/>
              <a:t>Sustainability</a:t>
            </a:r>
            <a:r>
              <a:rPr lang="fr-CH" sz="900" b="1" dirty="0"/>
              <a:t> in </a:t>
            </a:r>
            <a:r>
              <a:rPr lang="fr-CH" sz="900" b="1" dirty="0" err="1"/>
              <a:t>my</a:t>
            </a:r>
            <a:r>
              <a:rPr lang="fr-CH" sz="900" b="1" dirty="0"/>
              <a:t> </a:t>
            </a:r>
            <a:r>
              <a:rPr lang="fr-CH" sz="900" b="1" dirty="0" err="1"/>
              <a:t>research</a:t>
            </a:r>
            <a:endParaRPr lang="fr-FR" sz="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B6D50-D2CB-1475-7B2B-578E40B6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814" y="4143014"/>
            <a:ext cx="1439510" cy="143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FA190-865E-D077-1B93-F68DAF687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214" y="3457589"/>
            <a:ext cx="0" cy="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20ADF-D383-421F-3ABC-EAA4307B2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614" y="3609989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729C9-3344-6C8D-DA75-DEABE8A39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159" y="4001426"/>
            <a:ext cx="1632534" cy="1632534"/>
          </a:xfrm>
          <a:prstGeom prst="rect">
            <a:avLst/>
          </a:prstGeom>
        </p:spPr>
      </p:pic>
      <p:pic>
        <p:nvPicPr>
          <p:cNvPr id="8" name="Picture 2" descr="Renewable energy - Free technology icons">
            <a:extLst>
              <a:ext uri="{FF2B5EF4-FFF2-40B4-BE49-F238E27FC236}">
                <a16:creationId xmlns:a16="http://schemas.microsoft.com/office/drawing/2014/main" id="{F4F8D702-2935-BE67-FDAA-578CA5461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50" y="3956110"/>
            <a:ext cx="1632534" cy="16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95617-49E9-2F8E-4294-D20023ACEA27}"/>
              </a:ext>
            </a:extLst>
          </p:cNvPr>
          <p:cNvSpPr txBox="1"/>
          <p:nvPr/>
        </p:nvSpPr>
        <p:spPr>
          <a:xfrm>
            <a:off x="1420366" y="5582524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aste heat recovery from industries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B3D01-5D60-4C89-14AF-BD935009D74B}"/>
              </a:ext>
            </a:extLst>
          </p:cNvPr>
          <p:cNvSpPr txBox="1"/>
          <p:nvPr/>
        </p:nvSpPr>
        <p:spPr>
          <a:xfrm>
            <a:off x="4544258" y="5613025"/>
            <a:ext cx="2960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(ex.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Microwave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regeneration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FDC2E-7C9C-5960-7E42-CB1A3E53184B}"/>
              </a:ext>
            </a:extLst>
          </p:cNvPr>
          <p:cNvSpPr txBox="1"/>
          <p:nvPr/>
        </p:nvSpPr>
        <p:spPr>
          <a:xfrm>
            <a:off x="7791823" y="5660656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renewables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ED126-228B-FDBE-2F19-1B6B6A219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890" y="1263131"/>
            <a:ext cx="1430338" cy="1430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2FA37E-3A0A-9578-94C5-716508607573}"/>
              </a:ext>
            </a:extLst>
          </p:cNvPr>
          <p:cNvSpPr txBox="1"/>
          <p:nvPr/>
        </p:nvSpPr>
        <p:spPr>
          <a:xfrm>
            <a:off x="6249019" y="2962753"/>
            <a:ext cx="3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C5CF95-C637-7254-8020-E4DCD4AD4A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796" y="1225933"/>
            <a:ext cx="1639849" cy="16398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46E1E1-AE49-8086-8878-5FE235DF30FF}"/>
              </a:ext>
            </a:extLst>
          </p:cNvPr>
          <p:cNvSpPr txBox="1"/>
          <p:nvPr/>
        </p:nvSpPr>
        <p:spPr>
          <a:xfrm>
            <a:off x="2876000" y="2993478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Energy efficient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DBCC51-5A1B-3229-ADFE-9AEDBAF49C50}"/>
              </a:ext>
            </a:extLst>
          </p:cNvPr>
          <p:cNvSpPr txBox="1"/>
          <p:nvPr/>
        </p:nvSpPr>
        <p:spPr>
          <a:xfrm rot="16200000">
            <a:off x="-14592" y="2168671"/>
            <a:ext cx="226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Adsorbent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F9D1D6-A7B6-F1A6-8DAE-DAE5E22C8F5E}"/>
              </a:ext>
            </a:extLst>
          </p:cNvPr>
          <p:cNvSpPr txBox="1"/>
          <p:nvPr/>
        </p:nvSpPr>
        <p:spPr>
          <a:xfrm rot="16200000">
            <a:off x="-66730" y="4970955"/>
            <a:ext cx="226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2784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741</Words>
  <Application>Microsoft Macintosh PowerPoint</Application>
  <PresentationFormat>Widescreen</PresentationFormat>
  <Paragraphs>143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CMR8</vt:lpstr>
      <vt:lpstr>Franklin Gothic Book</vt:lpstr>
      <vt:lpstr>Franklin Gothic Medium</vt:lpstr>
      <vt:lpstr>ipccsans</vt:lpstr>
      <vt:lpstr>NimbusRomNo9L</vt:lpstr>
      <vt:lpstr>Office Theme</vt:lpstr>
      <vt:lpstr> Exploring sustainability in carbon capture: optimizing material synthesis and process efficiency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Sanjay</dc:creator>
  <cp:lastModifiedBy>Sanjay</cp:lastModifiedBy>
  <cp:revision>15</cp:revision>
  <dcterms:created xsi:type="dcterms:W3CDTF">2024-12-01T14:48:26Z</dcterms:created>
  <dcterms:modified xsi:type="dcterms:W3CDTF">2024-12-12T15:45:17Z</dcterms:modified>
</cp:coreProperties>
</file>